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svg" ContentType="image/svg"/>
  <Override PartName="/ppt/media/image24.png" ContentType="image/png"/>
  <Override PartName="/ppt/media/image17.png" ContentType="image/png"/>
  <Override PartName="/ppt/media/image18.svg" ContentType="image/svg"/>
  <Override PartName="/ppt/media/image19.png" ContentType="image/png"/>
  <Override PartName="/ppt/media/image20.svg" ContentType="image/svg"/>
  <Override PartName="/ppt/media/image21.png" ContentType="image/png"/>
  <Override PartName="/ppt/media/image22.svg" ContentType="image/svg"/>
  <Override PartName="/ppt/media/image23.png" ContentType="image/png"/>
  <Override PartName="/ppt/media/image2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перемещения страницы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6320A65-41DB-4899-8B7D-32B36C2FC38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5CFDD8-BCB0-4B0E-97A7-6BACE0F5BB3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A8EC63-FFD2-4958-A92C-9C3BE273BB2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E0CC23-7F30-4945-AB34-600B4042390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899FBD-6544-40DF-A30E-56E53105D02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1CE4CC-ADE2-44CB-A0E8-A8036C71816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C10682-CAE0-4E3F-BE73-CE09A3A7F3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BB1F34-B8FE-4CAC-8988-82679596987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5505480-4235-4A85-B199-DE2561EB777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341F2DD-40E9-4CEE-9D93-5F348E545DE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5B522C-1E45-45FC-8E51-75A96A9FB8B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Для правки структуры щёлкните мышью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Пятый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Шестой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Седьмой уровень структуры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19.png"/><Relationship Id="rId7" Type="http://schemas.openxmlformats.org/officeDocument/2006/relationships/image" Target="../media/image20.svg"/><Relationship Id="rId8" Type="http://schemas.openxmlformats.org/officeDocument/2006/relationships/image" Target="../media/image21.png"/><Relationship Id="rId9" Type="http://schemas.openxmlformats.org/officeDocument/2006/relationships/image" Target="../media/image22.svg"/><Relationship Id="rId10" Type="http://schemas.openxmlformats.org/officeDocument/2006/relationships/image" Target="../media/image4.png"/><Relationship Id="rId11" Type="http://schemas.openxmlformats.org/officeDocument/2006/relationships/image" Target="../media/image4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80200" y="26553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82824"/>
                </a:solidFill>
                <a:latin typeface="Lato Bold"/>
                <a:ea typeface="Lato Bold"/>
              </a:rPr>
              <a:t>Добро пожаловать в Сад Эпикура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80200" y="4412880"/>
            <a:ext cx="7556040" cy="11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a4a45"/>
                </a:solidFill>
                <a:latin typeface="Lato"/>
                <a:ea typeface="Lato"/>
              </a:rPr>
              <a:t>Эпикуреизм — философия счастья и свободы от страха. Представьте ворота с надписью: «Гость, тебе здесь будет хорошо. Здесь удовольствие — высшее благо». Сегодня пройдём краткий путеводитель по идеям, которые делают жизнь спокойнее и радостнее.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2821040" y="7772400"/>
            <a:ext cx="1123560" cy="3996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/>
          <p:nvPr/>
        </p:nvSpPr>
        <p:spPr>
          <a:xfrm>
            <a:off x="718200" y="838800"/>
            <a:ext cx="118357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282824"/>
                </a:solidFill>
                <a:latin typeface="Lato Bold"/>
                <a:ea typeface="Lato Bold"/>
              </a:rPr>
              <a:t>Ответы на критику и практические выводы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718200" y="1890360"/>
            <a:ext cx="4226760" cy="2612160"/>
          </a:xfrm>
          <a:prstGeom prst="rect">
            <a:avLst/>
          </a:prstGeom>
          <a:ln w="0">
            <a:noFill/>
          </a:ln>
        </p:spPr>
      </p:pic>
      <p:sp>
        <p:nvSpPr>
          <p:cNvPr id="137" name="Text 1"/>
          <p:cNvSpPr/>
          <p:nvPr/>
        </p:nvSpPr>
        <p:spPr>
          <a:xfrm>
            <a:off x="718200" y="4707720"/>
            <a:ext cx="420156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4a4a45"/>
                </a:solidFill>
                <a:latin typeface="Lato Bold"/>
                <a:ea typeface="Lato Bold"/>
              </a:rPr>
              <a:t>Не чревоугодие, а умеренность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"/>
          <p:cNvSpPr/>
          <p:nvPr/>
        </p:nvSpPr>
        <p:spPr>
          <a:xfrm>
            <a:off x="718200" y="5151600"/>
            <a:ext cx="4226760" cy="9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Эпикур проповедовал простую, разумную радость — не распущенность, а освобождение от лишних страданий.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Image 1" descr="preencoded.png"/>
          <p:cNvPicPr/>
          <p:nvPr/>
        </p:nvPicPr>
        <p:blipFill>
          <a:blip r:embed="rId2"/>
          <a:stretch/>
        </p:blipFill>
        <p:spPr>
          <a:xfrm>
            <a:off x="5201640" y="1890360"/>
            <a:ext cx="4226760" cy="2612160"/>
          </a:xfrm>
          <a:prstGeom prst="rect">
            <a:avLst/>
          </a:prstGeom>
          <a:ln w="0">
            <a:noFill/>
          </a:ln>
        </p:spPr>
      </p:pic>
      <p:sp>
        <p:nvSpPr>
          <p:cNvPr id="140" name="Text 3"/>
          <p:cNvSpPr/>
          <p:nvPr/>
        </p:nvSpPr>
        <p:spPr>
          <a:xfrm>
            <a:off x="5201640" y="4708080"/>
            <a:ext cx="26816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4a4a45"/>
                </a:solidFill>
                <a:latin typeface="Lato Bold"/>
                <a:ea typeface="Lato Bold"/>
              </a:rPr>
              <a:t>Не эгоизм, а дружба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4"/>
          <p:cNvSpPr/>
          <p:nvPr/>
        </p:nvSpPr>
        <p:spPr>
          <a:xfrm>
            <a:off x="5201640" y="5151600"/>
            <a:ext cx="4226760" cy="9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Сообщество в Саду — пример дружбы и взаимопомощи; счастье общительно по природе.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Image 2" descr="preencoded.png"/>
          <p:cNvPicPr/>
          <p:nvPr/>
        </p:nvPicPr>
        <p:blipFill>
          <a:blip r:embed="rId3"/>
          <a:stretch/>
        </p:blipFill>
        <p:spPr>
          <a:xfrm>
            <a:off x="9685080" y="1890360"/>
            <a:ext cx="4226760" cy="2612160"/>
          </a:xfrm>
          <a:prstGeom prst="rect">
            <a:avLst/>
          </a:prstGeom>
          <a:ln w="0">
            <a:noFill/>
          </a:ln>
        </p:spPr>
      </p:pic>
      <p:sp>
        <p:nvSpPr>
          <p:cNvPr id="143" name="Text 5"/>
          <p:cNvSpPr/>
          <p:nvPr/>
        </p:nvSpPr>
        <p:spPr>
          <a:xfrm>
            <a:off x="9685080" y="4708080"/>
            <a:ext cx="422676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4a4a45"/>
                </a:solidFill>
                <a:latin typeface="Lato Bold"/>
                <a:ea typeface="Lato Bold"/>
              </a:rPr>
              <a:t>Не трусость, а разумное мужество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6"/>
          <p:cNvSpPr/>
          <p:nvPr/>
        </p:nvSpPr>
        <p:spPr>
          <a:xfrm>
            <a:off x="9685080" y="5472360"/>
            <a:ext cx="422676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Эпикурецы готовы переносить боль ради большего блага, но не ради пустой славы.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7"/>
          <p:cNvSpPr/>
          <p:nvPr/>
        </p:nvSpPr>
        <p:spPr>
          <a:xfrm>
            <a:off x="718200" y="6470280"/>
            <a:ext cx="13193640" cy="32760"/>
          </a:xfrm>
          <a:prstGeom prst="rect">
            <a:avLst/>
          </a:prstGeom>
          <a:solidFill>
            <a:srgbClr val="4a4a45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1880" bIns="-1188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 8"/>
          <p:cNvSpPr/>
          <p:nvPr/>
        </p:nvSpPr>
        <p:spPr>
          <a:xfrm>
            <a:off x="718200" y="6734160"/>
            <a:ext cx="1319364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Короткий план действий: 1) Осознать, что смерть не страшна; 2) Обуздать пустые желания; 3) Строить дружбу; 4) Жить просто и разумно. Вопросы?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793800" y="892440"/>
            <a:ext cx="112186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82824"/>
                </a:solidFill>
                <a:latin typeface="Lato Bold"/>
                <a:ea typeface="Lato Bold"/>
              </a:rPr>
              <a:t>Цель жизни — счастье (удовольствие)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793800" y="2145600"/>
            <a:ext cx="76039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Высшее благо — блаженство (ἡδονή). Удовольствие у Эпикура — не бесцельная забава, а отсутствие страданий тела и духа: апония и атараксия. «Наслаждение есть начало и конец блаженной жизни.»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2"/>
          <p:cNvSpPr/>
          <p:nvPr/>
        </p:nvSpPr>
        <p:spPr>
          <a:xfrm>
            <a:off x="793800" y="343836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Удовольствие = отсутствие боли и тревоги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3"/>
          <p:cNvSpPr/>
          <p:nvPr/>
        </p:nvSpPr>
        <p:spPr>
          <a:xfrm>
            <a:off x="793800" y="388044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Пример: покой после тяжёлого дня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4"/>
          <p:cNvSpPr/>
          <p:nvPr/>
        </p:nvSpPr>
        <p:spPr>
          <a:xfrm>
            <a:off x="793800" y="4322880"/>
            <a:ext cx="76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Цель достигается разумно — не через избыток, а через умеренность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8958960" y="2196720"/>
            <a:ext cx="4884480" cy="488448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9" name="Text 0"/>
          <p:cNvSpPr/>
          <p:nvPr/>
        </p:nvSpPr>
        <p:spPr>
          <a:xfrm>
            <a:off x="6280200" y="1719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82824"/>
                </a:solidFill>
                <a:latin typeface="Lato Bold"/>
                <a:ea typeface="Lato Bold"/>
              </a:rPr>
              <a:t>Разумное наслаждение: апония и атараксия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1"/>
          <p:cNvSpPr/>
          <p:nvPr/>
        </p:nvSpPr>
        <p:spPr>
          <a:xfrm>
            <a:off x="6280200" y="347688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Истинное удовольствие — устойчивое отсутствие боли (апония) и душевный покой (атараксия). Эпикур делил желания на: естественные необходимые, естественные ненужные и пустые. Умеренность и мудрость помогают отличать полезное от вредного.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Shape 2"/>
          <p:cNvSpPr/>
          <p:nvPr/>
        </p:nvSpPr>
        <p:spPr>
          <a:xfrm>
            <a:off x="6280200" y="5183640"/>
            <a:ext cx="7556040" cy="1326240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1" descr="preencoded.png"/>
          <p:cNvPicPr/>
          <p:nvPr/>
        </p:nvPicPr>
        <p:blipFill>
          <a:blip r:embed="rId2"/>
          <a:stretch/>
        </p:blipFill>
        <p:spPr>
          <a:xfrm>
            <a:off x="6507000" y="5535360"/>
            <a:ext cx="282960" cy="226440"/>
          </a:xfrm>
          <a:prstGeom prst="rect">
            <a:avLst/>
          </a:prstGeom>
          <a:ln w="0">
            <a:noFill/>
          </a:ln>
        </p:spPr>
      </p:pic>
      <p:sp>
        <p:nvSpPr>
          <p:cNvPr id="73" name="Text 3"/>
          <p:cNvSpPr/>
          <p:nvPr/>
        </p:nvSpPr>
        <p:spPr>
          <a:xfrm>
            <a:off x="7017480" y="5466960"/>
            <a:ext cx="65919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Lato"/>
                <a:ea typeface="Lato"/>
              </a:rPr>
              <a:t>«Кто довольствуется малым, тот всегда богат и свободен» — идея о независимости от излишеств.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0"/>
          <p:cNvSpPr/>
          <p:nvPr/>
        </p:nvSpPr>
        <p:spPr>
          <a:xfrm>
            <a:off x="721800" y="567000"/>
            <a:ext cx="96696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282824"/>
                </a:solidFill>
                <a:latin typeface="Lato Bold"/>
                <a:ea typeface="Lato Bold"/>
              </a:rPr>
              <a:t>Свобода от страха: боги не страшны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1"/>
          <p:cNvSpPr/>
          <p:nvPr/>
        </p:nvSpPr>
        <p:spPr>
          <a:xfrm>
            <a:off x="721800" y="1706040"/>
            <a:ext cx="6341760" cy="13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Боги, по Эпикуру, блаженны и не вмешиваются в дела людей. Отказ от суеверий освобождает от чувства вины и страха возмездия. Это рациональное благочестие: почитать без страха.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721800" y="3211200"/>
            <a:ext cx="6341760" cy="65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Риторический вопрос:</a:t>
            </a: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 Что спокойнее — верить в карающего бога или жить под равнодушным небом природы?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2068280" y="7484760"/>
            <a:ext cx="2562120" cy="656640"/>
          </a:xfrm>
          <a:prstGeom prst="rect">
            <a:avLst/>
          </a:prstGeom>
          <a:ln w="0">
            <a:noFill/>
          </a:ln>
        </p:spPr>
      </p:pic>
      <p:pic>
        <p:nvPicPr>
          <p:cNvPr id="79" name="Image 0" descr="preencoded.png"/>
          <p:cNvPicPr/>
          <p:nvPr/>
        </p:nvPicPr>
        <p:blipFill>
          <a:blip r:embed="rId2"/>
          <a:stretch/>
        </p:blipFill>
        <p:spPr>
          <a:xfrm>
            <a:off x="7602840" y="1659240"/>
            <a:ext cx="6341760" cy="63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81" name="Text 0"/>
          <p:cNvSpPr/>
          <p:nvPr/>
        </p:nvSpPr>
        <p:spPr>
          <a:xfrm>
            <a:off x="793800" y="4080960"/>
            <a:ext cx="10253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82824"/>
                </a:solidFill>
                <a:latin typeface="Lato Bold"/>
                <a:ea typeface="Lato Bold"/>
              </a:rPr>
              <a:t>Свобода от страха: смерть — ничто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"/>
          <p:cNvSpPr/>
          <p:nvPr/>
        </p:nvSpPr>
        <p:spPr>
          <a:xfrm>
            <a:off x="793800" y="512964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«Когда мы есть, смерти еще нет; когда смерть приходит, нас уже нет.» Страх смерти — источник многих тревог. Поняв, что посмертных мучений нет, можно жить смело и полно, ценя каждое мгновение.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1134000" y="6365880"/>
            <a:ext cx="12702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Эпикур: «Не самое долгое время, а самое приятное следует ценить.»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Shape 3"/>
          <p:cNvSpPr/>
          <p:nvPr/>
        </p:nvSpPr>
        <p:spPr>
          <a:xfrm>
            <a:off x="793800" y="6110640"/>
            <a:ext cx="30240" cy="873000"/>
          </a:xfrm>
          <a:prstGeom prst="rect">
            <a:avLst/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0"/>
          <p:cNvSpPr/>
          <p:nvPr/>
        </p:nvSpPr>
        <p:spPr>
          <a:xfrm>
            <a:off x="793800" y="1852560"/>
            <a:ext cx="10884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82824"/>
                </a:solidFill>
                <a:latin typeface="Lato Bold"/>
                <a:ea typeface="Lato Bold"/>
              </a:rPr>
              <a:t>Добродетель как средство к счастью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Shape 1"/>
          <p:cNvSpPr/>
          <p:nvPr/>
        </p:nvSpPr>
        <p:spPr>
          <a:xfrm>
            <a:off x="793800" y="3355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hape 2"/>
          <p:cNvSpPr/>
          <p:nvPr/>
        </p:nvSpPr>
        <p:spPr>
          <a:xfrm>
            <a:off x="793800" y="3324960"/>
            <a:ext cx="4196160" cy="12168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Shape 3"/>
          <p:cNvSpPr/>
          <p:nvPr/>
        </p:nvSpPr>
        <p:spPr>
          <a:xfrm>
            <a:off x="2551680" y="3015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4"/>
          <p:cNvSpPr/>
          <p:nvPr/>
        </p:nvSpPr>
        <p:spPr>
          <a:xfrm>
            <a:off x="2755800" y="3185280"/>
            <a:ext cx="2718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Lato Bold"/>
                <a:ea typeface="Lato Bold"/>
              </a:rPr>
              <a:t>1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5"/>
          <p:cNvSpPr/>
          <p:nvPr/>
        </p:nvSpPr>
        <p:spPr>
          <a:xfrm>
            <a:off x="1051200" y="3922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a4a45"/>
                </a:solidFill>
                <a:latin typeface="Lato Bold"/>
                <a:ea typeface="Lato Bold"/>
              </a:rPr>
              <a:t>Мудрость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6"/>
          <p:cNvSpPr/>
          <p:nvPr/>
        </p:nvSpPr>
        <p:spPr>
          <a:xfrm>
            <a:off x="1051200" y="4412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Помогает выбирать удовольствия, избегать вреда.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Shape 7"/>
          <p:cNvSpPr/>
          <p:nvPr/>
        </p:nvSpPr>
        <p:spPr>
          <a:xfrm>
            <a:off x="5217120" y="3355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Shape 8"/>
          <p:cNvSpPr/>
          <p:nvPr/>
        </p:nvSpPr>
        <p:spPr>
          <a:xfrm>
            <a:off x="5217120" y="3324960"/>
            <a:ext cx="4196160" cy="12168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Shape 9"/>
          <p:cNvSpPr/>
          <p:nvPr/>
        </p:nvSpPr>
        <p:spPr>
          <a:xfrm>
            <a:off x="6975000" y="3015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 10"/>
          <p:cNvSpPr/>
          <p:nvPr/>
        </p:nvSpPr>
        <p:spPr>
          <a:xfrm>
            <a:off x="7178760" y="3185280"/>
            <a:ext cx="2718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Lato Bold"/>
                <a:ea typeface="Lato Bold"/>
              </a:rPr>
              <a:t>2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1"/>
          <p:cNvSpPr/>
          <p:nvPr/>
        </p:nvSpPr>
        <p:spPr>
          <a:xfrm>
            <a:off x="5474160" y="3922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a4a45"/>
                </a:solidFill>
                <a:latin typeface="Lato Bold"/>
                <a:ea typeface="Lato Bold"/>
              </a:rPr>
              <a:t>Умеренность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2"/>
          <p:cNvSpPr/>
          <p:nvPr/>
        </p:nvSpPr>
        <p:spPr>
          <a:xfrm>
            <a:off x="5474160" y="4412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Ограничивает пустые желания и сохраняет свободу.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Shape 13"/>
          <p:cNvSpPr/>
          <p:nvPr/>
        </p:nvSpPr>
        <p:spPr>
          <a:xfrm>
            <a:off x="9640080" y="3355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14"/>
          <p:cNvSpPr/>
          <p:nvPr/>
        </p:nvSpPr>
        <p:spPr>
          <a:xfrm>
            <a:off x="9640080" y="3324960"/>
            <a:ext cx="4196160" cy="12168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Shape 15"/>
          <p:cNvSpPr/>
          <p:nvPr/>
        </p:nvSpPr>
        <p:spPr>
          <a:xfrm>
            <a:off x="11397960" y="3015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 16"/>
          <p:cNvSpPr/>
          <p:nvPr/>
        </p:nvSpPr>
        <p:spPr>
          <a:xfrm>
            <a:off x="11602080" y="3185280"/>
            <a:ext cx="2718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Lato Bold"/>
                <a:ea typeface="Lato Bold"/>
              </a:rPr>
              <a:t>3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17"/>
          <p:cNvSpPr/>
          <p:nvPr/>
        </p:nvSpPr>
        <p:spPr>
          <a:xfrm>
            <a:off x="9897480" y="3922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a4a45"/>
                </a:solidFill>
                <a:latin typeface="Lato Bold"/>
                <a:ea typeface="Lato Bold"/>
              </a:rPr>
              <a:t>Справедливость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18"/>
          <p:cNvSpPr/>
          <p:nvPr/>
        </p:nvSpPr>
        <p:spPr>
          <a:xfrm>
            <a:off x="9897480" y="4412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Договор ненанесения вреда уменьшает страх наказания.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19"/>
          <p:cNvSpPr/>
          <p:nvPr/>
        </p:nvSpPr>
        <p:spPr>
          <a:xfrm>
            <a:off x="793800" y="565092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a4a45"/>
                </a:solidFill>
                <a:latin typeface="Lato"/>
                <a:ea typeface="Lato"/>
              </a:rPr>
              <a:t>Эпикур: «Нельзя жить приятно, не живя разумно, хорошо и справедливо.» Добродетели ценятся как практические инструменты для счастливой жизни.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0"/>
          <p:cNvSpPr/>
          <p:nvPr/>
        </p:nvSpPr>
        <p:spPr>
          <a:xfrm>
            <a:off x="758520" y="596160"/>
            <a:ext cx="13112640" cy="13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1" lang="en-US" sz="4250" spc="-1" strike="noStrike">
                <a:solidFill>
                  <a:srgbClr val="282824"/>
                </a:solidFill>
                <a:latin typeface="Lato Bold"/>
                <a:ea typeface="Lato Bold"/>
              </a:rPr>
              <a:t>Дружба и простая жизнь — рецепт блаженства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0" descr="preencoded.png"/>
          <p:cNvPicPr/>
          <p:nvPr/>
        </p:nvPicPr>
        <p:blipFill>
          <a:blip r:embed="rId1"/>
          <a:stretch/>
        </p:blipFill>
        <p:spPr>
          <a:xfrm>
            <a:off x="766440" y="2524320"/>
            <a:ext cx="4249800" cy="4249800"/>
          </a:xfrm>
          <a:prstGeom prst="rect">
            <a:avLst/>
          </a:prstGeom>
          <a:ln w="0">
            <a:noFill/>
          </a:ln>
        </p:spPr>
      </p:pic>
      <p:pic>
        <p:nvPicPr>
          <p:cNvPr id="109" name="Image 1" descr="preencoded.png"/>
          <p:cNvPicPr/>
          <p:nvPr/>
        </p:nvPicPr>
        <p:blipFill>
          <a:blip r:embed="rId2"/>
          <a:stretch/>
        </p:blipFill>
        <p:spPr>
          <a:xfrm>
            <a:off x="5189760" y="2524320"/>
            <a:ext cx="4250160" cy="4250160"/>
          </a:xfrm>
          <a:prstGeom prst="rect">
            <a:avLst/>
          </a:prstGeom>
          <a:ln w="0">
            <a:noFill/>
          </a:ln>
        </p:spPr>
      </p:pic>
      <p:pic>
        <p:nvPicPr>
          <p:cNvPr id="110" name="Image 2" descr="preencoded.png"/>
          <p:cNvPicPr/>
          <p:nvPr/>
        </p:nvPicPr>
        <p:blipFill>
          <a:blip r:embed="rId3"/>
          <a:stretch/>
        </p:blipFill>
        <p:spPr>
          <a:xfrm>
            <a:off x="9613800" y="2524320"/>
            <a:ext cx="4250160" cy="4250160"/>
          </a:xfrm>
          <a:prstGeom prst="rect">
            <a:avLst/>
          </a:prstGeom>
          <a:ln w="0">
            <a:noFill/>
          </a:ln>
        </p:spPr>
      </p:pic>
      <p:sp>
        <p:nvSpPr>
          <p:cNvPr id="111" name="Text 1"/>
          <p:cNvSpPr/>
          <p:nvPr/>
        </p:nvSpPr>
        <p:spPr>
          <a:xfrm>
            <a:off x="758520" y="7158600"/>
            <a:ext cx="1311264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a4a45"/>
                </a:solidFill>
                <a:latin typeface="Lato"/>
                <a:ea typeface="Lato"/>
              </a:rPr>
              <a:t>Дружба — величайшее благо. Простая жизнь в кругу единомышленников даёт постоянную радость: беседы, взаимопомощь, свобода от общественной суеты. Присоединяйтесь к Саду — философия доступна каждому.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12068280" y="757296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0"/>
          <p:cNvSpPr/>
          <p:nvPr/>
        </p:nvSpPr>
        <p:spPr>
          <a:xfrm>
            <a:off x="719280" y="578160"/>
            <a:ext cx="13104360" cy="6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282824"/>
                </a:solidFill>
                <a:latin typeface="Lato Bold"/>
                <a:ea typeface="Lato Bold"/>
              </a:rPr>
              <a:t>Критика стоицизма — добродетель или счастье?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1"/>
          <p:cNvSpPr/>
          <p:nvPr/>
        </p:nvSpPr>
        <p:spPr>
          <a:xfrm>
            <a:off x="719280" y="1713600"/>
            <a:ext cx="702972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Стоики возвели добродетель над удовольствием, порой превращая идеал в суровую абстракцию. Эпикурейская позиция: добродетель ценна потому, что служит счастью, а не наоборот.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2"/>
          <p:cNvSpPr/>
          <p:nvPr/>
        </p:nvSpPr>
        <p:spPr>
          <a:xfrm>
            <a:off x="719280" y="2884680"/>
            <a:ext cx="702972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Стоическое страдание часто нереалистично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3"/>
          <p:cNvSpPr/>
          <p:nvPr/>
        </p:nvSpPr>
        <p:spPr>
          <a:xfrm>
            <a:off x="719280" y="3285000"/>
            <a:ext cx="702972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Фатализм стоиков уменьшает надежду и свободу воли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4"/>
          <p:cNvSpPr/>
          <p:nvPr/>
        </p:nvSpPr>
        <p:spPr>
          <a:xfrm>
            <a:off x="719280" y="3685680"/>
            <a:ext cx="702972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4a4a45"/>
                </a:solidFill>
                <a:latin typeface="Lato"/>
                <a:ea typeface="Lato"/>
              </a:rPr>
              <a:t>Эпикур признаёт случайность и возможность влиять на судьбу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Image 0" descr="preencoded.png"/>
          <p:cNvPicPr/>
          <p:nvPr/>
        </p:nvPicPr>
        <p:blipFill>
          <a:blip r:embed="rId1"/>
          <a:stretch/>
        </p:blipFill>
        <p:spPr>
          <a:xfrm>
            <a:off x="8258040" y="1759680"/>
            <a:ext cx="5660280" cy="566028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068280" y="7543800"/>
            <a:ext cx="2562120" cy="6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/>
          <p:nvPr/>
        </p:nvSpPr>
        <p:spPr>
          <a:xfrm>
            <a:off x="651240" y="511560"/>
            <a:ext cx="1218420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1" lang="en-US" sz="3650" spc="-1" strike="noStrike">
                <a:solidFill>
                  <a:srgbClr val="282824"/>
                </a:solidFill>
                <a:latin typeface="Lato Bold"/>
                <a:ea typeface="Lato Bold"/>
              </a:rPr>
              <a:t>Критика скептицизма — уверенность vs сомнение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Image 0" descr="preencoded.png"/>
          <p:cNvPicPr/>
          <p:nvPr/>
        </p:nvPicPr>
        <p:blipFill>
          <a:blip r:embed="rId1"/>
          <a:stretch/>
        </p:blipFill>
        <p:spPr>
          <a:xfrm>
            <a:off x="651240" y="1465200"/>
            <a:ext cx="13327560" cy="5834880"/>
          </a:xfrm>
          <a:prstGeom prst="rect">
            <a:avLst/>
          </a:prstGeom>
          <a:ln w="0">
            <a:noFill/>
          </a:ln>
        </p:spPr>
      </p:pic>
      <p:sp>
        <p:nvSpPr>
          <p:cNvPr id="122" name="Text 1"/>
          <p:cNvSpPr/>
          <p:nvPr/>
        </p:nvSpPr>
        <p:spPr>
          <a:xfrm>
            <a:off x="5125320" y="4420440"/>
            <a:ext cx="1562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Lato Bold"/>
                <a:ea typeface="Lato Bold"/>
              </a:rPr>
              <a:t>Skepticism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2"/>
          <p:cNvSpPr/>
          <p:nvPr/>
        </p:nvSpPr>
        <p:spPr>
          <a:xfrm>
            <a:off x="8083800" y="4420440"/>
            <a:ext cx="1562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Lato Bold"/>
                <a:ea typeface="Lato Bold"/>
              </a:rPr>
              <a:t>Epicurean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3"/>
          <p:cNvSpPr/>
          <p:nvPr/>
        </p:nvSpPr>
        <p:spPr>
          <a:xfrm>
            <a:off x="10809720" y="6175080"/>
            <a:ext cx="28418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4a4a45"/>
                </a:solidFill>
                <a:latin typeface="Lato"/>
                <a:ea typeface="Lato"/>
              </a:rPr>
              <a:t>Practical calming truths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0037520" y="6141960"/>
            <a:ext cx="357480" cy="357480"/>
          </a:xfrm>
          <a:prstGeom prst="rect">
            <a:avLst/>
          </a:prstGeom>
          <a:ln w="0">
            <a:noFill/>
          </a:ln>
        </p:spPr>
      </p:pic>
      <p:sp>
        <p:nvSpPr>
          <p:cNvPr id="126" name="Text 4"/>
          <p:cNvSpPr/>
          <p:nvPr/>
        </p:nvSpPr>
        <p:spPr>
          <a:xfrm>
            <a:off x="10757880" y="2706480"/>
            <a:ext cx="29062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4a4a45"/>
                </a:solidFill>
                <a:latin typeface="Lato"/>
                <a:ea typeface="Lato"/>
              </a:rPr>
              <a:t>Sensory evidence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045800" y="2644560"/>
            <a:ext cx="361800" cy="361800"/>
          </a:xfrm>
          <a:prstGeom prst="rect">
            <a:avLst/>
          </a:prstGeom>
          <a:ln w="0">
            <a:noFill/>
          </a:ln>
        </p:spPr>
      </p:pic>
      <p:sp>
        <p:nvSpPr>
          <p:cNvPr id="128" name="Text 5"/>
          <p:cNvSpPr/>
          <p:nvPr/>
        </p:nvSpPr>
        <p:spPr>
          <a:xfrm>
            <a:off x="1146600" y="6149160"/>
            <a:ext cx="2828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349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4a4a45"/>
                </a:solidFill>
                <a:latin typeface="Lato"/>
                <a:ea typeface="Lato"/>
              </a:rPr>
              <a:t>Suspension of belief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59960" y="6167160"/>
            <a:ext cx="357480" cy="357480"/>
          </a:xfrm>
          <a:prstGeom prst="rect">
            <a:avLst/>
          </a:prstGeom>
          <a:ln w="0">
            <a:noFill/>
          </a:ln>
        </p:spPr>
      </p:pic>
      <p:sp>
        <p:nvSpPr>
          <p:cNvPr id="130" name="Text 6"/>
          <p:cNvSpPr/>
          <p:nvPr/>
        </p:nvSpPr>
        <p:spPr>
          <a:xfrm>
            <a:off x="1081800" y="2706480"/>
            <a:ext cx="29062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349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4a4a45"/>
                </a:solidFill>
                <a:latin typeface="Lato"/>
                <a:ea typeface="Lato"/>
              </a:rPr>
              <a:t>Perpetual doubt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Image 4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4315680" y="2646720"/>
            <a:ext cx="357480" cy="357480"/>
          </a:xfrm>
          <a:prstGeom prst="rect">
            <a:avLst/>
          </a:prstGeom>
          <a:ln w="0">
            <a:noFill/>
          </a:ln>
        </p:spPr>
      </p:pic>
      <p:sp>
        <p:nvSpPr>
          <p:cNvPr id="132" name="Text 7"/>
          <p:cNvSpPr/>
          <p:nvPr/>
        </p:nvSpPr>
        <p:spPr>
          <a:xfrm>
            <a:off x="651240" y="7509600"/>
            <a:ext cx="1332756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4a4a45"/>
                </a:solidFill>
                <a:latin typeface="Lato"/>
                <a:ea typeface="Lato"/>
              </a:rPr>
              <a:t>Скептицизм обещает покой через отказ от убеждений, но на практике оставляет человека в нерешительности. Эпикурейцы опираются на ощущения и рациональные выводы — «четыре лекарства», которые дают конкретное облегчение страха.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0"/>
          <a:stretch/>
        </p:blipFill>
        <p:spPr>
          <a:xfrm>
            <a:off x="12982680" y="7772400"/>
            <a:ext cx="1647720" cy="42228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11"/>
          <a:stretch/>
        </p:blipFill>
        <p:spPr>
          <a:xfrm>
            <a:off x="12322080" y="7801560"/>
            <a:ext cx="1670040" cy="4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LibreOffice/24.2.2.2$Windows_X86_64 LibreOffice_project/d56cc158d8a96260b836f100ef4b4ef25d6f1a01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2025-11-11T19:49:28Z</dcterms:created>
  <dc:creator/>
  <dc:description/>
  <dc:language>en-US</dc:language>
  <cp:lastModifiedBy/>
  <dcterms:modified xsi:type="dcterms:W3CDTF">2025-11-11T22:52:39Z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